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8"/>
  </p:notesMasterIdLst>
  <p:sldIdLst>
    <p:sldId id="341" r:id="rId2"/>
    <p:sldId id="258" r:id="rId3"/>
    <p:sldId id="261" r:id="rId4"/>
    <p:sldId id="260" r:id="rId5"/>
    <p:sldId id="264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3" r:id="rId42"/>
    <p:sldId id="304" r:id="rId43"/>
    <p:sldId id="305" r:id="rId44"/>
    <p:sldId id="307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</p:sldIdLst>
  <p:sldSz cx="13004800" cy="9753600"/>
  <p:notesSz cx="6858000" cy="9144000"/>
  <p:embeddedFontLst>
    <p:embeddedFont>
      <p:font typeface="Helvetica Neue" panose="020B0604020202020204" charset="0"/>
      <p:regular r:id="rId69"/>
      <p:bold r:id="rId70"/>
      <p:italic r:id="rId71"/>
      <p:boldItalic r:id="rId72"/>
    </p:embeddedFont>
    <p:embeddedFont>
      <p:font typeface="Helvetica Neue Light" panose="020B0604020202020204" charset="0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7" roundtripDataSignature="AMtx7mhGj1lveeiKPTMedGYMTEYrTcym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84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102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97" Type="http://customschemas.google.com/relationships/presentationmetadata" Target="metadata"/><Relationship Id="rId104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127F7606-9972-4DD5-2B56-A6283FC36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>
            <a:extLst>
              <a:ext uri="{FF2B5EF4-FFF2-40B4-BE49-F238E27FC236}">
                <a16:creationId xmlns:a16="http://schemas.microsoft.com/office/drawing/2014/main" id="{5F16A496-58AB-D8BC-1838-6C391441ED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/>
              <a:t>Expliquer mon parcours, et pourquoi m’être formée à la CC</a:t>
            </a:r>
            <a:endParaRPr/>
          </a:p>
        </p:txBody>
      </p:sp>
      <p:sp>
        <p:nvSpPr>
          <p:cNvPr id="61" name="Google Shape;61;p1:notes">
            <a:extLst>
              <a:ext uri="{FF2B5EF4-FFF2-40B4-BE49-F238E27FC236}">
                <a16:creationId xmlns:a16="http://schemas.microsoft.com/office/drawing/2014/main" id="{BE6C5AB6-F1B6-1D09-2112-8F6362F4DF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2138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7" name="Google Shape;40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8" name="Google Shape;54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2" name="Google Shape;57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3" name="Google Shape;58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1" name="Google Shape;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9" name="Google Shape;59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7" name="Google Shape;60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5" name="Google Shape;61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7" name="Google Shape;63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5" name="Google Shape;64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2" name="Google Shape;66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erge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6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">
  <p:cSld name="Cita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6"/>
          <p:cNvSpPr txBox="1">
            <a:spLocks noGrp="1"/>
          </p:cNvSpPr>
          <p:nvPr>
            <p:ph type="body" idx="1"/>
          </p:nvPr>
        </p:nvSpPr>
        <p:spPr>
          <a:xfrm>
            <a:off x="2578099" y="5991225"/>
            <a:ext cx="7848602" cy="41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i="1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6"/>
          <p:cNvSpPr txBox="1">
            <a:spLocks noGrp="1"/>
          </p:cNvSpPr>
          <p:nvPr>
            <p:ph type="body" idx="2"/>
          </p:nvPr>
        </p:nvSpPr>
        <p:spPr>
          <a:xfrm>
            <a:off x="2578099" y="4368344"/>
            <a:ext cx="7848602" cy="55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6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7"/>
          <p:cNvSpPr>
            <a:spLocks noGrp="1"/>
          </p:cNvSpPr>
          <p:nvPr>
            <p:ph type="pic" idx="2"/>
          </p:nvPr>
        </p:nvSpPr>
        <p:spPr>
          <a:xfrm>
            <a:off x="913210" y="1219199"/>
            <a:ext cx="11178381" cy="7458077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97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sous-titre">
  <p:cSld name="Titre et sous-titr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8"/>
          <p:cNvSpPr txBox="1">
            <a:spLocks noGrp="1"/>
          </p:cNvSpPr>
          <p:nvPr>
            <p:ph type="title"/>
          </p:nvPr>
        </p:nvSpPr>
        <p:spPr>
          <a:xfrm>
            <a:off x="4846835" y="3852117"/>
            <a:ext cx="3311130" cy="104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50" tIns="16050" rIns="16050" bIns="160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8"/>
          <p:cNvSpPr txBox="1">
            <a:spLocks noGrp="1"/>
          </p:cNvSpPr>
          <p:nvPr>
            <p:ph type="body" idx="1"/>
          </p:nvPr>
        </p:nvSpPr>
        <p:spPr>
          <a:xfrm>
            <a:off x="4846835" y="4929038"/>
            <a:ext cx="3311130" cy="35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50" tIns="16050" rIns="16050" bIns="160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 sz="30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8"/>
          <p:cNvSpPr txBox="1">
            <a:spLocks noGrp="1"/>
          </p:cNvSpPr>
          <p:nvPr>
            <p:ph type="sldNum" idx="12"/>
          </p:nvPr>
        </p:nvSpPr>
        <p:spPr>
          <a:xfrm>
            <a:off x="6415354" y="6275189"/>
            <a:ext cx="171949" cy="16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50" tIns="16050" rIns="16050" bIns="1605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e">
  <p:cSld name="Photo - Horizonta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8"/>
          <p:cNvSpPr>
            <a:spLocks noGrp="1"/>
          </p:cNvSpPr>
          <p:nvPr>
            <p:ph type="pic" idx="2"/>
          </p:nvPr>
        </p:nvSpPr>
        <p:spPr>
          <a:xfrm>
            <a:off x="2842166" y="1436024"/>
            <a:ext cx="7315203" cy="4879342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88"/>
          <p:cNvSpPr txBox="1">
            <a:spLocks noGrp="1"/>
          </p:cNvSpPr>
          <p:nvPr>
            <p:ph type="title"/>
          </p:nvPr>
        </p:nvSpPr>
        <p:spPr>
          <a:xfrm>
            <a:off x="2578099" y="6257925"/>
            <a:ext cx="7848602" cy="10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8"/>
          <p:cNvSpPr txBox="1">
            <a:spLocks noGrp="1"/>
          </p:cNvSpPr>
          <p:nvPr>
            <p:ph type="body" idx="1"/>
          </p:nvPr>
        </p:nvSpPr>
        <p:spPr>
          <a:xfrm>
            <a:off x="2578099" y="7334250"/>
            <a:ext cx="7848602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8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- Centré">
  <p:cSld name="Titre - Centr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9"/>
          <p:cNvSpPr txBox="1">
            <a:spLocks noGrp="1"/>
          </p:cNvSpPr>
          <p:nvPr>
            <p:ph type="title"/>
          </p:nvPr>
        </p:nvSpPr>
        <p:spPr>
          <a:xfrm>
            <a:off x="2578099" y="3638550"/>
            <a:ext cx="7848602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9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e">
  <p:cSld name="Photo - Vertica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0"/>
          <p:cNvSpPr>
            <a:spLocks noGrp="1"/>
          </p:cNvSpPr>
          <p:nvPr>
            <p:ph type="pic" idx="2"/>
          </p:nvPr>
        </p:nvSpPr>
        <p:spPr>
          <a:xfrm>
            <a:off x="3323431" y="1679575"/>
            <a:ext cx="9301164" cy="6200776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90"/>
          <p:cNvSpPr txBox="1">
            <a:spLocks noGrp="1"/>
          </p:cNvSpPr>
          <p:nvPr>
            <p:ph type="title"/>
          </p:nvPr>
        </p:nvSpPr>
        <p:spPr>
          <a:xfrm>
            <a:off x="2339974" y="1695449"/>
            <a:ext cx="4000502" cy="299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0"/>
          <p:cNvSpPr txBox="1">
            <a:spLocks noGrp="1"/>
          </p:cNvSpPr>
          <p:nvPr>
            <p:ph type="body" idx="1"/>
          </p:nvPr>
        </p:nvSpPr>
        <p:spPr>
          <a:xfrm>
            <a:off x="2339974" y="4762500"/>
            <a:ext cx="4000502" cy="308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0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- Haut">
  <p:cSld name="Titre - Ha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1"/>
          <p:cNvSpPr txBox="1">
            <a:spLocks noGrp="1"/>
          </p:cNvSpPr>
          <p:nvPr>
            <p:ph type="title"/>
          </p:nvPr>
        </p:nvSpPr>
        <p:spPr>
          <a:xfrm>
            <a:off x="2339974" y="1409699"/>
            <a:ext cx="8324852" cy="161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1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puces">
  <p:cSld name="Titre et puce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2"/>
          <p:cNvSpPr txBox="1">
            <a:spLocks noGrp="1"/>
          </p:cNvSpPr>
          <p:nvPr>
            <p:ph type="title"/>
          </p:nvPr>
        </p:nvSpPr>
        <p:spPr>
          <a:xfrm>
            <a:off x="2339974" y="1409699"/>
            <a:ext cx="8324852" cy="161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2"/>
          <p:cNvSpPr txBox="1">
            <a:spLocks noGrp="1"/>
          </p:cNvSpPr>
          <p:nvPr>
            <p:ph type="body" idx="1"/>
          </p:nvPr>
        </p:nvSpPr>
        <p:spPr>
          <a:xfrm>
            <a:off x="2339974" y="3162300"/>
            <a:ext cx="8324852" cy="471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457200" lvl="0" indent="-37147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3000"/>
            </a:lvl1pPr>
            <a:lvl2pPr marL="914400" lvl="1" indent="-50482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Char char="•"/>
              <a:defRPr sz="3000"/>
            </a:lvl2pPr>
            <a:lvl3pPr marL="1371600" lvl="2" indent="-50482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Char char="•"/>
              <a:defRPr sz="3000"/>
            </a:lvl3pPr>
            <a:lvl4pPr marL="1828800" lvl="3" indent="-50482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Char char="•"/>
              <a:defRPr sz="3000"/>
            </a:lvl4pPr>
            <a:lvl5pPr marL="2286000" lvl="4" indent="-50482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Char char="•"/>
              <a:defRPr sz="30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2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, puces et photo">
  <p:cSld name="Titre, puces et ph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3"/>
          <p:cNvSpPr>
            <a:spLocks noGrp="1"/>
          </p:cNvSpPr>
          <p:nvPr>
            <p:ph type="pic" idx="2"/>
          </p:nvPr>
        </p:nvSpPr>
        <p:spPr>
          <a:xfrm>
            <a:off x="4690268" y="3159124"/>
            <a:ext cx="7072314" cy="4714876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93"/>
          <p:cNvSpPr txBox="1">
            <a:spLocks noGrp="1"/>
          </p:cNvSpPr>
          <p:nvPr>
            <p:ph type="title"/>
          </p:nvPr>
        </p:nvSpPr>
        <p:spPr>
          <a:xfrm>
            <a:off x="2339974" y="1409699"/>
            <a:ext cx="8324852" cy="161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3"/>
          <p:cNvSpPr txBox="1">
            <a:spLocks noGrp="1"/>
          </p:cNvSpPr>
          <p:nvPr>
            <p:ph type="body" idx="1"/>
          </p:nvPr>
        </p:nvSpPr>
        <p:spPr>
          <a:xfrm>
            <a:off x="2339974" y="3162300"/>
            <a:ext cx="4000502" cy="471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457200" lvl="0" indent="-35242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Char char="•"/>
              <a:defRPr sz="2600"/>
            </a:lvl1pPr>
            <a:lvl2pPr marL="914400" lvl="1" indent="-46799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770"/>
              <a:buFont typeface="Helvetica Neue"/>
              <a:buChar char="•"/>
              <a:defRPr sz="2600"/>
            </a:lvl2pPr>
            <a:lvl3pPr marL="1371600" lvl="2" indent="-46799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770"/>
              <a:buFont typeface="Helvetica Neue"/>
              <a:buChar char="•"/>
              <a:defRPr sz="2600"/>
            </a:lvl3pPr>
            <a:lvl4pPr marL="1828800" lvl="3" indent="-467994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770"/>
              <a:buFont typeface="Helvetica Neue"/>
              <a:buChar char="•"/>
              <a:defRPr sz="2600"/>
            </a:lvl4pPr>
            <a:lvl5pPr marL="2286000" lvl="4" indent="-467995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770"/>
              <a:buFont typeface="Helvetica Neue"/>
              <a:buChar char="•"/>
              <a:defRPr sz="26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3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ces">
  <p:cSld name="Puce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4"/>
          <p:cNvSpPr txBox="1">
            <a:spLocks noGrp="1"/>
          </p:cNvSpPr>
          <p:nvPr>
            <p:ph type="body" idx="1"/>
          </p:nvPr>
        </p:nvSpPr>
        <p:spPr>
          <a:xfrm>
            <a:off x="2339974" y="2171699"/>
            <a:ext cx="8324852" cy="541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457200" lvl="0" indent="-37147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3000"/>
            </a:lvl1pPr>
            <a:lvl2pPr marL="914400" lvl="1" indent="-50482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Char char="•"/>
              <a:defRPr sz="3000"/>
            </a:lvl2pPr>
            <a:lvl3pPr marL="1371600" lvl="2" indent="-50482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Char char="•"/>
              <a:defRPr sz="3000"/>
            </a:lvl3pPr>
            <a:lvl4pPr marL="1828800" lvl="3" indent="-50482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Char char="•"/>
              <a:defRPr sz="3000"/>
            </a:lvl4pPr>
            <a:lvl5pPr marL="2286000" lvl="4" indent="-504825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Char char="•"/>
              <a:defRPr sz="3000"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4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 photos">
  <p:cSld name="3 photo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5"/>
          <p:cNvSpPr>
            <a:spLocks noGrp="1"/>
          </p:cNvSpPr>
          <p:nvPr>
            <p:ph type="pic" idx="2"/>
          </p:nvPr>
        </p:nvSpPr>
        <p:spPr>
          <a:xfrm>
            <a:off x="6635750" y="4991100"/>
            <a:ext cx="4541061" cy="3028951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95"/>
          <p:cNvSpPr>
            <a:spLocks noGrp="1"/>
          </p:cNvSpPr>
          <p:nvPr>
            <p:ph type="pic" idx="3"/>
          </p:nvPr>
        </p:nvSpPr>
        <p:spPr>
          <a:xfrm>
            <a:off x="6502400" y="1885949"/>
            <a:ext cx="4400551" cy="2933702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95"/>
          <p:cNvSpPr>
            <a:spLocks noGrp="1"/>
          </p:cNvSpPr>
          <p:nvPr>
            <p:ph type="pic" idx="4"/>
          </p:nvPr>
        </p:nvSpPr>
        <p:spPr>
          <a:xfrm>
            <a:off x="-155576" y="1885949"/>
            <a:ext cx="8986839" cy="5991227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95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5"/>
          <p:cNvSpPr txBox="1">
            <a:spLocks noGrp="1"/>
          </p:cNvSpPr>
          <p:nvPr>
            <p:ph type="title"/>
          </p:nvPr>
        </p:nvSpPr>
        <p:spPr>
          <a:xfrm>
            <a:off x="2578099" y="2447924"/>
            <a:ext cx="7848602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sz="7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85"/>
          <p:cNvSpPr txBox="1">
            <a:spLocks noGrp="1"/>
          </p:cNvSpPr>
          <p:nvPr>
            <p:ph type="body" idx="1"/>
          </p:nvPr>
        </p:nvSpPr>
        <p:spPr>
          <a:xfrm>
            <a:off x="2578099" y="5000625"/>
            <a:ext cx="7848602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85"/>
          <p:cNvSpPr txBox="1">
            <a:spLocks noGrp="1"/>
          </p:cNvSpPr>
          <p:nvPr>
            <p:ph type="sldNum" idx="1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D4D0CE86-EAF0-9995-D5CD-927010143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>
            <a:extLst>
              <a:ext uri="{FF2B5EF4-FFF2-40B4-BE49-F238E27FC236}">
                <a16:creationId xmlns:a16="http://schemas.microsoft.com/office/drawing/2014/main" id="{0AE5DB0D-DE7E-7620-FBD9-21EAD2522D51}"/>
              </a:ext>
            </a:extLst>
          </p:cNvPr>
          <p:cNvSpPr/>
          <p:nvPr/>
        </p:nvSpPr>
        <p:spPr>
          <a:xfrm>
            <a:off x="-162537" y="927589"/>
            <a:ext cx="13329874" cy="2438574"/>
          </a:xfrm>
          <a:prstGeom prst="rect">
            <a:avLst/>
          </a:prstGeom>
          <a:solidFill>
            <a:srgbClr val="3EA0BB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1">
            <a:extLst>
              <a:ext uri="{FF2B5EF4-FFF2-40B4-BE49-F238E27FC236}">
                <a16:creationId xmlns:a16="http://schemas.microsoft.com/office/drawing/2014/main" id="{8C49427E-DDCF-C5E7-9729-23F2F631FA74}"/>
              </a:ext>
            </a:extLst>
          </p:cNvPr>
          <p:cNvSpPr txBox="1"/>
          <p:nvPr/>
        </p:nvSpPr>
        <p:spPr>
          <a:xfrm>
            <a:off x="1055136" y="1499175"/>
            <a:ext cx="10894528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Avenir"/>
              <a:buNone/>
            </a:pPr>
            <a:r>
              <a:rPr lang="fr" sz="7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>
            <a:extLst>
              <a:ext uri="{FF2B5EF4-FFF2-40B4-BE49-F238E27FC236}">
                <a16:creationId xmlns:a16="http://schemas.microsoft.com/office/drawing/2014/main" id="{AC9BEF39-A5F4-7710-03B7-4B24EF68C27E}"/>
              </a:ext>
            </a:extLst>
          </p:cNvPr>
          <p:cNvSpPr txBox="1"/>
          <p:nvPr/>
        </p:nvSpPr>
        <p:spPr>
          <a:xfrm>
            <a:off x="1055136" y="6790193"/>
            <a:ext cx="108945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algn="ctr">
              <a:lnSpc>
                <a:spcPct val="80000"/>
              </a:lnSpc>
              <a:buClr>
                <a:srgbClr val="1D4F60"/>
              </a:buClr>
              <a:buSzPts val="4000"/>
            </a:pPr>
            <a:r>
              <a:rPr lang="fr" sz="4000" b="0" i="0" u="none" strike="noStrike" cap="none" dirty="0">
                <a:solidFill>
                  <a:srgbClr val="1D4F60"/>
                </a:solidFill>
                <a:latin typeface="Avenir"/>
                <a:ea typeface="Avenir"/>
                <a:cs typeface="Avenir"/>
                <a:sym typeface="Avenir"/>
              </a:rPr>
              <a:t>Charles Boilard, n.d. conférencier et praticien en cohérence cardiaque</a:t>
            </a:r>
            <a:endParaRPr lang="fr" sz="4000" dirty="0">
              <a:solidFill>
                <a:srgbClr val="1D4F60"/>
              </a:solidFill>
              <a:latin typeface="Avenir"/>
            </a:endParaRPr>
          </a:p>
        </p:txBody>
      </p:sp>
      <p:pic>
        <p:nvPicPr>
          <p:cNvPr id="66" name="Google Shape;66;p1" descr="Image">
            <a:extLst>
              <a:ext uri="{FF2B5EF4-FFF2-40B4-BE49-F238E27FC236}">
                <a16:creationId xmlns:a16="http://schemas.microsoft.com/office/drawing/2014/main" id="{3382F95A-8DAD-5B77-8572-3C7DB7E3A6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9069" y="8211597"/>
            <a:ext cx="1349128" cy="1349128"/>
          </a:xfrm>
          <a:prstGeom prst="rect">
            <a:avLst/>
          </a:prstGeom>
          <a:noFill/>
          <a:ln w="12700" cap="flat" cmpd="sng">
            <a:solidFill>
              <a:srgbClr val="C0C0C0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92395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15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Stress : une évolution inégale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5" descr="farcryprimal_1658433b.jpg"/>
          <p:cNvPicPr preferRelativeResize="0"/>
          <p:nvPr/>
        </p:nvPicPr>
        <p:blipFill rotWithShape="1">
          <a:blip r:embed="rId3">
            <a:alphaModFix/>
          </a:blip>
          <a:srcRect r="12324"/>
          <a:stretch/>
        </p:blipFill>
        <p:spPr>
          <a:xfrm>
            <a:off x="637050" y="3021407"/>
            <a:ext cx="5783639" cy="371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5" descr="ECH21805124_1.jpg"/>
          <p:cNvPicPr preferRelativeResize="0"/>
          <p:nvPr/>
        </p:nvPicPr>
        <p:blipFill rotWithShape="1">
          <a:blip r:embed="rId4">
            <a:alphaModFix/>
          </a:blip>
          <a:srcRect l="16354"/>
          <a:stretch/>
        </p:blipFill>
        <p:spPr>
          <a:xfrm>
            <a:off x="6584090" y="3021808"/>
            <a:ext cx="5783639" cy="371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16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6"/>
          <p:cNvSpPr txBox="1"/>
          <p:nvPr/>
        </p:nvSpPr>
        <p:spPr>
          <a:xfrm>
            <a:off x="588433" y="2787650"/>
            <a:ext cx="11556600" cy="3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Physiologie générale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Nous sommes des animaux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Nous nous adaptons par le mouvement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Adaptation automatique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82F93"/>
              </a:buClr>
              <a:buSzPts val="3200"/>
              <a:buFont typeface="Avenir"/>
              <a:buChar char="•"/>
            </a:pPr>
            <a:r>
              <a:rPr lang="fr" sz="4000" b="1" i="0" u="none" strike="noStrike" cap="none">
                <a:solidFill>
                  <a:srgbClr val="F82F93"/>
                </a:solidFill>
                <a:latin typeface="Avenir"/>
                <a:ea typeface="Avenir"/>
                <a:cs typeface="Avenir"/>
                <a:sym typeface="Avenir"/>
              </a:rPr>
              <a:t>Système nerveux autonome   </a:t>
            </a:r>
            <a:endParaRPr sz="1400" b="1" i="0" u="none" strike="noStrike" cap="none">
              <a:solidFill>
                <a:srgbClr val="F82F9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17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18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19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7908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rPr lang="fr" sz="4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ATELIER COHÉRENCE CARDIAQUE</a:t>
            </a:r>
            <a:endParaRPr sz="4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469900" y="3714749"/>
            <a:ext cx="12065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89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STRESS et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27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0" name="Google Shape;270;p29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71" name="Google Shape;271;p29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72" name="Google Shape;272;p29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5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9" name="Google Shape;279;p30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80" name="Google Shape;280;p30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81" name="Google Shape;281;p30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bases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88" name="Google Shape;288;p31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89" name="Google Shape;289;p31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Évaluer la santé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5" y="1542500"/>
            <a:ext cx="12958751" cy="823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96" name="Google Shape;296;p32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97" name="Google Shape;297;p32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98" name="Google Shape;298;p32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Évaluer la santé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05" name="Google Shape;305;p33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06" name="Google Shape;306;p33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07" name="Google Shape;307;p33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Évaluer la santé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4" name="Google Shape;314;p34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15" name="Google Shape;315;p34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16" name="Google Shape;316;p34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Évaluer la santé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5" y="1542500"/>
            <a:ext cx="12958751" cy="823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3" name="Google Shape;323;p35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24" name="Google Shape;324;p35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25" name="Google Shape;325;p35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Évaluer la santé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6"/>
          <p:cNvSpPr txBox="1"/>
          <p:nvPr/>
        </p:nvSpPr>
        <p:spPr>
          <a:xfrm>
            <a:off x="353991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 peu d’histoire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 txBox="1"/>
          <p:nvPr/>
        </p:nvSpPr>
        <p:spPr>
          <a:xfrm>
            <a:off x="537633" y="2590800"/>
            <a:ext cx="7226764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2012 Livre « 365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Propose une méthode simple pour une pratique régulière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Il est toujours un best-seller à ce jour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7453" y="2100438"/>
            <a:ext cx="4266375" cy="6229360"/>
          </a:xfrm>
          <a:prstGeom prst="rect">
            <a:avLst/>
          </a:prstGeom>
          <a:noFill/>
          <a:ln w="12700" cap="flat" cmpd="sng">
            <a:solidFill>
              <a:srgbClr val="29ABC6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2" name="Google Shape;332;p36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33" name="Google Shape;333;p36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34" name="Google Shape;334;p36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solutions face au stress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5" y="1542500"/>
            <a:ext cx="12958751" cy="823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1" name="Google Shape;341;p37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42" name="Google Shape;342;p37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43" name="Google Shape;343;p37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Les solutions face au stress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5" y="1524400"/>
            <a:ext cx="12958751" cy="823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"/>
          <p:cNvSpPr/>
          <p:nvPr/>
        </p:nvSpPr>
        <p:spPr>
          <a:xfrm>
            <a:off x="-162537" y="3657513"/>
            <a:ext cx="13329874" cy="2438574"/>
          </a:xfrm>
          <a:prstGeom prst="rect">
            <a:avLst/>
          </a:prstGeom>
          <a:solidFill>
            <a:srgbClr val="3EA0BB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38"/>
          <p:cNvSpPr txBox="1"/>
          <p:nvPr/>
        </p:nvSpPr>
        <p:spPr>
          <a:xfrm>
            <a:off x="1190603" y="4229100"/>
            <a:ext cx="10894527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Avenir"/>
              <a:buNone/>
            </a:pPr>
            <a:r>
              <a:rPr lang="fr" sz="7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Démonstration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6" name="Google Shape;356;p39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57" name="Google Shape;357;p39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58" name="Google Shape;358;p39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variabilité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5" name="Google Shape;365;p40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66" name="Google Shape;366;p40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67" name="Google Shape;367;p40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variabilité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1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4" name="Google Shape;374;p41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75" name="Google Shape;375;p41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76" name="Google Shape;376;p41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variabilité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3" name="Google Shape;383;p42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84" name="Google Shape;384;p42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85" name="Google Shape;385;p42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variabilité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5" y="1524400"/>
            <a:ext cx="13004799" cy="826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3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92" name="Google Shape;392;p43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93" name="Google Shape;393;p43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94" name="Google Shape;394;p43"/>
          <p:cNvSpPr txBox="1"/>
          <p:nvPr/>
        </p:nvSpPr>
        <p:spPr>
          <a:xfrm>
            <a:off x="436937" y="292099"/>
            <a:ext cx="12130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variabilité cardiaque : amplitude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5" name="Google Shape;395;p43"/>
          <p:cNvCxnSpPr/>
          <p:nvPr/>
        </p:nvCxnSpPr>
        <p:spPr>
          <a:xfrm>
            <a:off x="346164" y="9741693"/>
            <a:ext cx="12958763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96" name="Google Shape;39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25" y="1524400"/>
            <a:ext cx="12958750" cy="8211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02" name="Google Shape;402;p44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03" name="Google Shape;403;p44"/>
          <p:cNvSpPr txBox="1"/>
          <p:nvPr/>
        </p:nvSpPr>
        <p:spPr>
          <a:xfrm>
            <a:off x="436937" y="292099"/>
            <a:ext cx="12130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variabilité cardiaque : ce qui la réduit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4"/>
          <p:cNvSpPr txBox="1"/>
          <p:nvPr/>
        </p:nvSpPr>
        <p:spPr>
          <a:xfrm>
            <a:off x="486833" y="2659988"/>
            <a:ext cx="12031134" cy="588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L'âge (-3% par année d'âge)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 stress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La dépression, les états anxieux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Les maladies aigües et chroniques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La pollution, les intoxications, le tabac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La fatigue, le décalage horaire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Certains médicaments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10" name="Google Shape;410;p45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11" name="Google Shape;411;p45"/>
          <p:cNvSpPr txBox="1"/>
          <p:nvPr/>
        </p:nvSpPr>
        <p:spPr>
          <a:xfrm>
            <a:off x="436937" y="292099"/>
            <a:ext cx="121308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4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variabilité cardiaque : ce qui l'augmente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5"/>
          <p:cNvSpPr txBox="1"/>
          <p:nvPr/>
        </p:nvSpPr>
        <p:spPr>
          <a:xfrm>
            <a:off x="486833" y="3510888"/>
            <a:ext cx="12031134" cy="417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L'activité physique régulière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 repos, les vacances, les loisirs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Relaxation, méditation, prière, yoga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Musique et l’art en général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L’humour, le rire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5"/>
          <p:cNvSpPr txBox="1"/>
          <p:nvPr/>
        </p:nvSpPr>
        <p:spPr>
          <a:xfrm>
            <a:off x="353991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 peu d’histoire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"/>
          <p:cNvSpPr txBox="1"/>
          <p:nvPr/>
        </p:nvSpPr>
        <p:spPr>
          <a:xfrm>
            <a:off x="469900" y="2940050"/>
            <a:ext cx="12065000" cy="387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2014 Fédération Française de Cardiologie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89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Recommande la pratique régulière de 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89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Prévention des accidents cardio-vasculaires en lien avec le stress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6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18" name="Google Shape;418;p46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19" name="Google Shape;419;p46"/>
          <p:cNvSpPr txBox="1"/>
          <p:nvPr/>
        </p:nvSpPr>
        <p:spPr>
          <a:xfrm>
            <a:off x="436937" y="292099"/>
            <a:ext cx="121308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4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variabilité cardiaque : ce qui l'augmente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6"/>
          <p:cNvSpPr txBox="1"/>
          <p:nvPr/>
        </p:nvSpPr>
        <p:spPr>
          <a:xfrm>
            <a:off x="486833" y="3491838"/>
            <a:ext cx="12031134" cy="417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Mode de vie simple, équilibré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Amour et les relations sexuelles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Compassion, gratitude, reconnaissance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Émotions “positives”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32" name="Google Shape;432;p48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33" name="Google Shape;433;p48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8"/>
          <p:cNvSpPr txBox="1"/>
          <p:nvPr/>
        </p:nvSpPr>
        <p:spPr>
          <a:xfrm>
            <a:off x="486833" y="3942688"/>
            <a:ext cx="12031134" cy="332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Etat d’équilibre du système nerveux autonome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État induit par la volonté, instable et temporaire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Effets physiologiques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Effets psychologiques et émotionnels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9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40" name="Google Shape;440;p49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41" name="Google Shape;441;p49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9"/>
          <p:cNvSpPr txBox="1"/>
          <p:nvPr/>
        </p:nvSpPr>
        <p:spPr>
          <a:xfrm>
            <a:off x="486833" y="3661171"/>
            <a:ext cx="12031134" cy="302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La courbe de la variabilité cardiaque devient périodique (c’est la définition physique)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La cohérence cardiaque se caractérise par la fluctuation périodique de la fréquence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48" name="Google Shape;448;p50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49" name="Google Shape;449;p50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50"/>
          <p:cNvPicPr preferRelativeResize="0"/>
          <p:nvPr/>
        </p:nvPicPr>
        <p:blipFill rotWithShape="1">
          <a:blip r:embed="rId3">
            <a:alphaModFix/>
          </a:blip>
          <a:srcRect b="3157"/>
          <a:stretch/>
        </p:blipFill>
        <p:spPr>
          <a:xfrm>
            <a:off x="0" y="1524000"/>
            <a:ext cx="12958752" cy="800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2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4" name="Google Shape;464;p52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65" name="Google Shape;465;p52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2"/>
          <p:cNvSpPr txBox="1"/>
          <p:nvPr/>
        </p:nvSpPr>
        <p:spPr>
          <a:xfrm>
            <a:off x="486833" y="2232421"/>
            <a:ext cx="12031134" cy="588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None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Effets physiologiques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0363" marR="0" lvl="0" indent="-6003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Pression artérielle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0363" marR="0" lvl="0" indent="-6003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Cortisol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0377" marR="0" lvl="0" indent="-60037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DHEA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0377" marR="0" lvl="0" indent="-60037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Ocytocine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0377" marR="0" lvl="0" indent="-600377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Ondes alpha cérébrales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0363" marR="0" lvl="0" indent="-6003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Périmètre abdominal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4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0" name="Google Shape;480;p54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81" name="Google Shape;481;p54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4"/>
          <p:cNvSpPr txBox="1"/>
          <p:nvPr/>
        </p:nvSpPr>
        <p:spPr>
          <a:xfrm>
            <a:off x="486833" y="3934221"/>
            <a:ext cx="12031134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L’inspiration accélère le coeur (sympathique)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L’expiration ralentit le coeur (parasympathique)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Arythmie Sinusale Respiratoire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5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8" name="Google Shape;488;p55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89" name="Google Shape;489;p55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5"/>
          <p:cNvSpPr txBox="1"/>
          <p:nvPr/>
        </p:nvSpPr>
        <p:spPr>
          <a:xfrm>
            <a:off x="486833" y="2886471"/>
            <a:ext cx="12031200" cy="4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Une respiration volontaire, ample et régulière entraîne, en général, un état de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Cet état est amplifié lorsque la respiration atteint 6 respirations par minute (0,10Hz)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Effet de résonance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6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96" name="Google Shape;496;p56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97" name="Google Shape;497;p56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6"/>
          <p:cNvSpPr txBox="1"/>
          <p:nvPr/>
        </p:nvSpPr>
        <p:spPr>
          <a:xfrm>
            <a:off x="486833" y="4359671"/>
            <a:ext cx="120312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Les effets sont fugaces (quelques heures)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Les effets se potentialisent avec l'entraînement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7"/>
          <p:cNvSpPr/>
          <p:nvPr/>
        </p:nvSpPr>
        <p:spPr>
          <a:xfrm>
            <a:off x="-162537" y="3657513"/>
            <a:ext cx="13329874" cy="2438574"/>
          </a:xfrm>
          <a:prstGeom prst="rect">
            <a:avLst/>
          </a:prstGeom>
          <a:solidFill>
            <a:srgbClr val="3EA0BB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Google Shape;504;p57"/>
          <p:cNvSpPr txBox="1"/>
          <p:nvPr/>
        </p:nvSpPr>
        <p:spPr>
          <a:xfrm>
            <a:off x="1190603" y="4229100"/>
            <a:ext cx="10894527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Avenir"/>
              <a:buNone/>
            </a:pPr>
            <a:r>
              <a:rPr lang="fr" sz="7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8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10" name="Google Shape;510;p58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11" name="Google Shape;511;p58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 txBox="1"/>
          <p:nvPr/>
        </p:nvSpPr>
        <p:spPr>
          <a:xfrm>
            <a:off x="486833" y="4359671"/>
            <a:ext cx="12031134" cy="162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 365 en pratique de fond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 recentrage en pratique à la demande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9"/>
          <p:cNvSpPr txBox="1"/>
          <p:nvPr/>
        </p:nvSpPr>
        <p:spPr>
          <a:xfrm>
            <a:off x="353991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 peu d’histoire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 txBox="1"/>
          <p:nvPr/>
        </p:nvSpPr>
        <p:spPr>
          <a:xfrm>
            <a:off x="469900" y="3714749"/>
            <a:ext cx="12065000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1990 Institut Heartmath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Première publication consacrée à la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9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18" name="Google Shape;518;p59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19" name="Google Shape;519;p59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9"/>
          <p:cNvSpPr txBox="1"/>
          <p:nvPr/>
        </p:nvSpPr>
        <p:spPr>
          <a:xfrm>
            <a:off x="486833" y="3934221"/>
            <a:ext cx="12031134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3 FOIS PAR JOUR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6 RESPIRATIONS PAR MINUTE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5 MINUTES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5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6120" y="2057792"/>
            <a:ext cx="4266375" cy="6229360"/>
          </a:xfrm>
          <a:prstGeom prst="rect">
            <a:avLst/>
          </a:prstGeom>
          <a:noFill/>
          <a:ln w="12700" cap="flat" cmpd="sng">
            <a:solidFill>
              <a:srgbClr val="29ABC6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0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27" name="Google Shape;527;p60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28" name="Google Shape;528;p60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60"/>
          <p:cNvSpPr txBox="1"/>
          <p:nvPr/>
        </p:nvSpPr>
        <p:spPr>
          <a:xfrm>
            <a:off x="486833" y="3508771"/>
            <a:ext cx="12031134" cy="332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None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3 FOIS PAR JOUR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Effets fugaces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Meilleur compromis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Lever, avant repas de midi, après midi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1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35" name="Google Shape;535;p61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36" name="Google Shape;536;p61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1"/>
          <p:cNvSpPr txBox="1"/>
          <p:nvPr/>
        </p:nvSpPr>
        <p:spPr>
          <a:xfrm>
            <a:off x="486833" y="3934221"/>
            <a:ext cx="12031134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None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6 RESPIRATIONS PAR MINUTE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Fréquence de résonance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Celle qui donne les meilleurs résultats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2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43" name="Google Shape;543;p62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44" name="Google Shape;544;p62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62"/>
          <p:cNvSpPr txBox="1"/>
          <p:nvPr/>
        </p:nvSpPr>
        <p:spPr>
          <a:xfrm>
            <a:off x="486833" y="3934221"/>
            <a:ext cx="12031134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None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PENDANT 5 MINUTES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Meilleur compromis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Évite les pensées intrusives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3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51" name="Google Shape;551;p63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52" name="Google Shape;552;p63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63"/>
          <p:cNvSpPr txBox="1"/>
          <p:nvPr/>
        </p:nvSpPr>
        <p:spPr>
          <a:xfrm>
            <a:off x="486833" y="3508771"/>
            <a:ext cx="12031134" cy="332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AutoNum type="arabicPeriod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 Séance au lever (5 minutes)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AutoNum type="arabicPeriod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 Séance en milieu de journée (5 minutes)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AutoNum type="arabicPeriod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 Séance en milieu d’après-midi (5 minutes)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AutoNum type="arabicPeriod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 Séance au coucher optionnelle (5 - 10 minutes)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4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59" name="Google Shape;559;p64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60" name="Google Shape;560;p64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1" name="Google Shape;561;p64"/>
          <p:cNvGrpSpPr/>
          <p:nvPr/>
        </p:nvGrpSpPr>
        <p:grpSpPr>
          <a:xfrm>
            <a:off x="-50179" y="2852284"/>
            <a:ext cx="13249684" cy="5165805"/>
            <a:chOff x="-1" y="0"/>
            <a:chExt cx="13249682" cy="5165803"/>
          </a:xfrm>
        </p:grpSpPr>
        <p:grpSp>
          <p:nvGrpSpPr>
            <p:cNvPr id="562" name="Google Shape;562;p64"/>
            <p:cNvGrpSpPr/>
            <p:nvPr/>
          </p:nvGrpSpPr>
          <p:grpSpPr>
            <a:xfrm>
              <a:off x="-1" y="155842"/>
              <a:ext cx="13249682" cy="5009961"/>
              <a:chOff x="0" y="0"/>
              <a:chExt cx="13249681" cy="5009960"/>
            </a:xfrm>
          </p:grpSpPr>
          <p:pic>
            <p:nvPicPr>
              <p:cNvPr id="563" name="Google Shape;563;p64" descr="Image"/>
              <p:cNvPicPr preferRelativeResize="0"/>
              <p:nvPr/>
            </p:nvPicPr>
            <p:blipFill rotWithShape="1">
              <a:blip r:embed="rId3">
                <a:alphaModFix/>
              </a:blip>
              <a:srcRect l="9634" r="5062"/>
              <a:stretch/>
            </p:blipFill>
            <p:spPr>
              <a:xfrm>
                <a:off x="45339" y="0"/>
                <a:ext cx="13029111" cy="50099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4" name="Google Shape;564;p64"/>
              <p:cNvSpPr/>
              <p:nvPr/>
            </p:nvSpPr>
            <p:spPr>
              <a:xfrm>
                <a:off x="11371887" y="157163"/>
                <a:ext cx="1877794" cy="6454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Helvetica Neue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565" name="Google Shape;565;p64"/>
              <p:cNvSpPr/>
              <p:nvPr/>
            </p:nvSpPr>
            <p:spPr>
              <a:xfrm>
                <a:off x="0" y="157163"/>
                <a:ext cx="5138510" cy="6454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Helvetica Neue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566" name="Google Shape;566;p64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0766" y="0"/>
              <a:ext cx="4731658" cy="9916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7" name="Google Shape;567;p64"/>
          <p:cNvSpPr txBox="1"/>
          <p:nvPr/>
        </p:nvSpPr>
        <p:spPr>
          <a:xfrm rot="1194261">
            <a:off x="5378964" y="2631959"/>
            <a:ext cx="1104901" cy="10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lang="fr" sz="8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4"/>
          <p:cNvSpPr txBox="1"/>
          <p:nvPr/>
        </p:nvSpPr>
        <p:spPr>
          <a:xfrm rot="1194261">
            <a:off x="5378964" y="6086412"/>
            <a:ext cx="1104901" cy="10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lang="fr" sz="8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4"/>
          <p:cNvSpPr txBox="1"/>
          <p:nvPr/>
        </p:nvSpPr>
        <p:spPr>
          <a:xfrm>
            <a:off x="2847974" y="1519682"/>
            <a:ext cx="7308851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2C1C5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62C1C5"/>
                </a:solidFill>
                <a:latin typeface="Avenir"/>
                <a:ea typeface="Avenir"/>
                <a:cs typeface="Avenir"/>
                <a:sym typeface="Avenir"/>
              </a:rPr>
              <a:t>www.coherenceinfo.com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5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75" name="Google Shape;575;p65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76" name="Google Shape;576;p65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5"/>
          <p:cNvSpPr txBox="1"/>
          <p:nvPr/>
        </p:nvSpPr>
        <p:spPr>
          <a:xfrm>
            <a:off x="2847974" y="1519682"/>
            <a:ext cx="7308851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2C1C5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62C1C5"/>
                </a:solidFill>
                <a:latin typeface="Avenir"/>
                <a:ea typeface="Avenir"/>
                <a:cs typeface="Avenir"/>
                <a:sym typeface="Avenir"/>
              </a:rPr>
              <a:t>www.coherenceinfo.com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6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2160" y="2473594"/>
            <a:ext cx="9600480" cy="7028276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65"/>
          <p:cNvSpPr txBox="1"/>
          <p:nvPr/>
        </p:nvSpPr>
        <p:spPr>
          <a:xfrm rot="1194261">
            <a:off x="5150201" y="4381093"/>
            <a:ext cx="1104901" cy="10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lang="fr" sz="8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 txBox="1"/>
          <p:nvPr/>
        </p:nvSpPr>
        <p:spPr>
          <a:xfrm rot="1194261">
            <a:off x="5150201" y="8216234"/>
            <a:ext cx="1104901" cy="10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</a:pPr>
            <a:r>
              <a:rPr lang="fr" sz="8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6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86" name="Google Shape;586;p66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87" name="Google Shape;587;p66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66"/>
          <p:cNvSpPr txBox="1"/>
          <p:nvPr/>
        </p:nvSpPr>
        <p:spPr>
          <a:xfrm>
            <a:off x="486833" y="3159521"/>
            <a:ext cx="12031134" cy="402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None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Respiration de recentrage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6 respirations en une minute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N’importe où, n’importe quand, permet de faire un recentrage émotionnel instantané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Fonctionne uniquement si pratique régulière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7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94" name="Google Shape;594;p67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95" name="Google Shape;595;p67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7"/>
          <p:cNvSpPr txBox="1"/>
          <p:nvPr/>
        </p:nvSpPr>
        <p:spPr>
          <a:xfrm>
            <a:off x="486833" y="3508771"/>
            <a:ext cx="12031134" cy="332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None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Routine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3 à 4 séances : 5 minutes chacune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None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Recentrage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À la demande dans la journée : 1 minute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8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02" name="Google Shape;602;p68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03" name="Google Shape;603;p68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8"/>
          <p:cNvSpPr txBox="1"/>
          <p:nvPr/>
        </p:nvSpPr>
        <p:spPr>
          <a:xfrm>
            <a:off x="486833" y="3508771"/>
            <a:ext cx="12031134" cy="332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Action directe sur le système nerveux autonome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Action physiologique (cortisol, DHEA)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Action émotionnelle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Action psychologique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12"/>
          <p:cNvSpPr txBox="1"/>
          <p:nvPr/>
        </p:nvSpPr>
        <p:spPr>
          <a:xfrm>
            <a:off x="353991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 peu d’histoire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"/>
          <p:cNvSpPr txBox="1"/>
          <p:nvPr/>
        </p:nvSpPr>
        <p:spPr>
          <a:xfrm>
            <a:off x="469900" y="3790949"/>
            <a:ext cx="8716699" cy="217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1946 Première étude officielle sur les effets du stress et de l’anxiété sur le coeur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1524" y="2703100"/>
            <a:ext cx="3513401" cy="5094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9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10" name="Google Shape;610;p69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11" name="Google Shape;611;p69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individuelle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9"/>
          <p:cNvSpPr txBox="1"/>
          <p:nvPr/>
        </p:nvSpPr>
        <p:spPr>
          <a:xfrm>
            <a:off x="486833" y="2644113"/>
            <a:ext cx="12031134" cy="588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Gestion du stress et prévention du burnout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Adultes et enfants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Troubles du sommeil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Gestion du poids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Aide à la prise de décisions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Optimisation des performances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Mémorisation apprentissage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0"/>
          <p:cNvSpPr/>
          <p:nvPr/>
        </p:nvSpPr>
        <p:spPr>
          <a:xfrm>
            <a:off x="-162537" y="3657513"/>
            <a:ext cx="13329874" cy="2438574"/>
          </a:xfrm>
          <a:prstGeom prst="rect">
            <a:avLst/>
          </a:prstGeom>
          <a:solidFill>
            <a:srgbClr val="3EA0BB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8" name="Google Shape;618;p70"/>
          <p:cNvSpPr txBox="1"/>
          <p:nvPr/>
        </p:nvSpPr>
        <p:spPr>
          <a:xfrm>
            <a:off x="1190603" y="4229100"/>
            <a:ext cx="10894527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Avenir"/>
              <a:buNone/>
            </a:pPr>
            <a:r>
              <a:rPr lang="fr" sz="7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collective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1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24" name="Google Shape;624;p71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25" name="Google Shape;625;p71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collective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71"/>
          <p:cNvSpPr txBox="1"/>
          <p:nvPr/>
        </p:nvSpPr>
        <p:spPr>
          <a:xfrm>
            <a:off x="486833" y="4345913"/>
            <a:ext cx="12031134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Chez l’enfant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En établissements de soin et de personnes âgées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En entreprise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2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32" name="Google Shape;632;p72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33" name="Google Shape;633;p72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collective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2"/>
          <p:cNvSpPr txBox="1"/>
          <p:nvPr/>
        </p:nvSpPr>
        <p:spPr>
          <a:xfrm>
            <a:off x="486833" y="4771363"/>
            <a:ext cx="12031134" cy="162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Plusieurs techniques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Respiration synchrone principalement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3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40" name="Google Shape;640;p73"/>
          <p:cNvCxnSpPr/>
          <p:nvPr/>
        </p:nvCxnSpPr>
        <p:spPr>
          <a:xfrm>
            <a:off x="23018" y="1533260"/>
            <a:ext cx="12958765" cy="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41" name="Google Shape;641;p73"/>
          <p:cNvSpPr txBox="1"/>
          <p:nvPr/>
        </p:nvSpPr>
        <p:spPr>
          <a:xfrm>
            <a:off x="436937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pratique collective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73"/>
          <p:cNvSpPr txBox="1"/>
          <p:nvPr/>
        </p:nvSpPr>
        <p:spPr>
          <a:xfrm>
            <a:off x="486833" y="3920463"/>
            <a:ext cx="12031134" cy="332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4000"/>
              <a:buFont typeface="Avenir"/>
              <a:buNone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La respiration synchrone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Une personne se met en cohérence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Les autres personnes se synchronisent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Quelques minutes suffisent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4"/>
          <p:cNvSpPr/>
          <p:nvPr/>
        </p:nvSpPr>
        <p:spPr>
          <a:xfrm>
            <a:off x="-162537" y="3657513"/>
            <a:ext cx="13329874" cy="2438574"/>
          </a:xfrm>
          <a:prstGeom prst="rect">
            <a:avLst/>
          </a:prstGeom>
          <a:solidFill>
            <a:srgbClr val="3EA0BB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8" name="Google Shape;648;p74"/>
          <p:cNvSpPr txBox="1"/>
          <p:nvPr/>
        </p:nvSpPr>
        <p:spPr>
          <a:xfrm>
            <a:off x="1190603" y="4229100"/>
            <a:ext cx="10894527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Avenir"/>
              <a:buNone/>
            </a:pPr>
            <a:r>
              <a:rPr lang="fr" sz="7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Avez-vous des questions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6"/>
          <p:cNvSpPr/>
          <p:nvPr/>
        </p:nvSpPr>
        <p:spPr>
          <a:xfrm>
            <a:off x="-162537" y="3657513"/>
            <a:ext cx="13329874" cy="2438574"/>
          </a:xfrm>
          <a:prstGeom prst="rect">
            <a:avLst/>
          </a:prstGeom>
          <a:solidFill>
            <a:srgbClr val="3EA0BB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5" name="Google Shape;665;p76"/>
          <p:cNvSpPr txBox="1"/>
          <p:nvPr/>
        </p:nvSpPr>
        <p:spPr>
          <a:xfrm>
            <a:off x="1190603" y="4229100"/>
            <a:ext cx="10894527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Avenir"/>
              <a:buNone/>
            </a:pPr>
            <a:r>
              <a:rPr lang="fr" sz="7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MERCI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353991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 peu d’histoire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1"/>
          <p:cNvSpPr txBox="1"/>
          <p:nvPr/>
        </p:nvSpPr>
        <p:spPr>
          <a:xfrm>
            <a:off x="469900" y="3714749"/>
            <a:ext cx="7562652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1956 The Stress of Life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Premier livre mentionnant le stress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1" descr="stress_vie_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7198" y="2328479"/>
            <a:ext cx="3480790" cy="5096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13"/>
          <p:cNvSpPr txBox="1"/>
          <p:nvPr/>
        </p:nvSpPr>
        <p:spPr>
          <a:xfrm>
            <a:off x="353991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 peu d’histoire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3"/>
          <p:cNvSpPr txBox="1"/>
          <p:nvPr/>
        </p:nvSpPr>
        <p:spPr>
          <a:xfrm>
            <a:off x="469900" y="2863849"/>
            <a:ext cx="7526272" cy="402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XXVIIIe siècle avant notre ère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Canon de l'Empereur Jaune (Huangdi)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La variabilité cardiaque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Marqueur de santé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170" y="3135576"/>
            <a:ext cx="4937511" cy="348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/>
          <p:nvPr/>
        </p:nvSpPr>
        <p:spPr>
          <a:xfrm>
            <a:off x="0" y="0"/>
            <a:ext cx="13004800" cy="1524000"/>
          </a:xfrm>
          <a:prstGeom prst="rect">
            <a:avLst/>
          </a:prstGeom>
          <a:solidFill>
            <a:srgbClr val="368CA5">
              <a:alpha val="80000"/>
            </a:srgbClr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14"/>
          <p:cNvSpPr txBox="1"/>
          <p:nvPr/>
        </p:nvSpPr>
        <p:spPr>
          <a:xfrm>
            <a:off x="353991" y="292099"/>
            <a:ext cx="12130926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fr" sz="5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 peu d’histoire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469900" y="3638549"/>
            <a:ext cx="9198769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5080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500 millions d’années (environ)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Apparition des vertébrés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marR="0" lvl="0" indent="-508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B6573"/>
              </a:buClr>
              <a:buSzPts val="3200"/>
              <a:buFont typeface="Avenir"/>
              <a:buChar char="•"/>
            </a:pPr>
            <a:r>
              <a:rPr lang="fr" sz="4000" b="0" i="0" u="none" strike="noStrike" cap="none">
                <a:solidFill>
                  <a:srgbClr val="3B6573"/>
                </a:solidFill>
                <a:latin typeface="Avenir"/>
                <a:ea typeface="Avenir"/>
                <a:cs typeface="Avenir"/>
                <a:sym typeface="Avenir"/>
              </a:rPr>
              <a:t>Système nerveux autonome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4" descr="spino-le-dino-sauteu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0041" y="2654606"/>
            <a:ext cx="4444387" cy="4444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FE6B6479026346AD98821592E0D976" ma:contentTypeVersion="11" ma:contentTypeDescription="Crée un document." ma:contentTypeScope="" ma:versionID="000c4ff8263f9f3d869192b7674d3ed7">
  <xsd:schema xmlns:xsd="http://www.w3.org/2001/XMLSchema" xmlns:xs="http://www.w3.org/2001/XMLSchema" xmlns:p="http://schemas.microsoft.com/office/2006/metadata/properties" xmlns:ns2="68d0341e-6da8-4bf2-9f05-5ec7fe3ddc83" xmlns:ns3="e7f1ec78-07c6-4a29-8f85-c8d54757aae4" targetNamespace="http://schemas.microsoft.com/office/2006/metadata/properties" ma:root="true" ma:fieldsID="8ccfbc3db07349fe2ccdeb16dd1445e4" ns2:_="" ns3:_="">
    <xsd:import namespace="68d0341e-6da8-4bf2-9f05-5ec7fe3ddc83"/>
    <xsd:import namespace="e7f1ec78-07c6-4a29-8f85-c8d54757aa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d0341e-6da8-4bf2-9f05-5ec7fe3ddc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6e068ad1-0420-4429-8117-58a0149e12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1ec78-07c6-4a29-8f85-c8d54757aae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344b9e4-2598-45f6-a2ca-93d104454441}" ma:internalName="TaxCatchAll" ma:showField="CatchAllData" ma:web="e7f1ec78-07c6-4a29-8f85-c8d54757aa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f1ec78-07c6-4a29-8f85-c8d54757aae4" xsi:nil="true"/>
    <lcf76f155ced4ddcb4097134ff3c332f xmlns="68d0341e-6da8-4bf2-9f05-5ec7fe3ddc8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E393C3-CF65-419A-B71B-8499777E1A90}"/>
</file>

<file path=customXml/itemProps2.xml><?xml version="1.0" encoding="utf-8"?>
<ds:datastoreItem xmlns:ds="http://schemas.openxmlformats.org/officeDocument/2006/customXml" ds:itemID="{D88DCB0F-F62B-4A4F-935D-563F639B9DBF}"/>
</file>

<file path=customXml/itemProps3.xml><?xml version="1.0" encoding="utf-8"?>
<ds:datastoreItem xmlns:ds="http://schemas.openxmlformats.org/officeDocument/2006/customXml" ds:itemID="{87B47C1B-4760-4A00-A6E9-C75592580D68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822</Words>
  <Application>Microsoft Office PowerPoint</Application>
  <PresentationFormat>Personnalisé</PresentationFormat>
  <Paragraphs>184</Paragraphs>
  <Slides>66</Slides>
  <Notes>66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1" baseType="lpstr">
      <vt:lpstr>Avenir</vt:lpstr>
      <vt:lpstr>Arial</vt:lpstr>
      <vt:lpstr>Helvetica Neue</vt:lpstr>
      <vt:lpstr>Helvetica Neue Light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Charles Boilard</cp:lastModifiedBy>
  <cp:revision>18</cp:revision>
  <dcterms:modified xsi:type="dcterms:W3CDTF">2026-03-07T13:12:14Z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0x01010076FE6B6479026346AD98821592E0D976</vt:lpwstr>
  </property>
</Properties>
</file>